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72" r:id="rId13"/>
    <p:sldId id="269" r:id="rId14"/>
    <p:sldId id="270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-7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F820-5216-4D90-AFC5-9401CC505346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AA22-1353-4304-A5D4-9900ABE3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AA22-1353-4304-A5D4-9900ABE3D8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thodkit.com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liberatingstructure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Facilitation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Deb Burnight and Nancy Jackson</a:t>
            </a:r>
          </a:p>
        </p:txBody>
      </p:sp>
    </p:spTree>
    <p:extLst>
      <p:ext uri="{BB962C8B-B14F-4D97-AF65-F5344CB8AC3E}">
        <p14:creationId xmlns:p14="http://schemas.microsoft.com/office/powerpoint/2010/main" val="308213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58363"/>
              </p:ext>
            </p:extLst>
          </p:nvPr>
        </p:nvGraphicFramePr>
        <p:xfrm>
          <a:off x="504471" y="82322"/>
          <a:ext cx="10762360" cy="1447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041902" imgH="8126800" progId="Word.Document.12">
                  <p:embed/>
                </p:oleObj>
              </mc:Choice>
              <mc:Fallback>
                <p:oleObj name="Document" r:id="rId3" imgW="6041902" imgH="812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471" y="82322"/>
                        <a:ext cx="10762360" cy="1447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83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96" y="388040"/>
            <a:ext cx="93085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CREATING AN EXPERIENTIAL AIM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71450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Experiential Aim refers to the inner impact the leader wants the conversation to have.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describes the way the group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 be different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the end of the conversation. You are describing things like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mood, motivation and state of being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so you can create the appropriate conditions for them.   Steps: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Review Work on the Rational Aim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Begin looking at this by focusing on the basis of the conversation at hand.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Review the Experience of the Participants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the participants relate to the topic and to each other is the key to this step.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the Needs of the Group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 at the mood, motivation and state of being that you would like to see in the group at the end of the conversation.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Create the Experiential Aim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experiential aim draws these together in a sentence.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7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9902" y="-1024463"/>
            <a:ext cx="7130243" cy="92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57515" y="-1322406"/>
            <a:ext cx="7465763" cy="97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16305" y="-1226042"/>
            <a:ext cx="7021843" cy="9146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2394" y="4067735"/>
            <a:ext cx="2252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©ICA Sept. 1999 The Power of Image: Tools for Creative Facilitation</a:t>
            </a:r>
          </a:p>
        </p:txBody>
      </p:sp>
    </p:spTree>
    <p:extLst>
      <p:ext uri="{BB962C8B-B14F-4D97-AF65-F5344CB8AC3E}">
        <p14:creationId xmlns:p14="http://schemas.microsoft.com/office/powerpoint/2010/main" val="415244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Design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Information Gathering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5612902" cy="36330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ToP</a:t>
            </a:r>
            <a:r>
              <a:rPr lang="en-US" dirty="0"/>
              <a:t> Focused Conversation</a:t>
            </a:r>
          </a:p>
          <a:p>
            <a:r>
              <a:rPr lang="en-US" dirty="0"/>
              <a:t>Circles of Influence</a:t>
            </a:r>
          </a:p>
          <a:p>
            <a:r>
              <a:rPr lang="en-US" dirty="0"/>
              <a:t>Fishbowl</a:t>
            </a:r>
          </a:p>
          <a:p>
            <a:r>
              <a:rPr lang="en-US" dirty="0"/>
              <a:t>Social Network Webbing</a:t>
            </a:r>
          </a:p>
          <a:p>
            <a:r>
              <a:rPr lang="en-US" dirty="0"/>
              <a:t>Use of metaphor (e.g. postcards)</a:t>
            </a:r>
          </a:p>
          <a:p>
            <a:r>
              <a:rPr lang="en-US" dirty="0"/>
              <a:t>Carousel/Walk About</a:t>
            </a:r>
          </a:p>
          <a:p>
            <a:r>
              <a:rPr lang="en-US" dirty="0"/>
              <a:t>15% Solutions</a:t>
            </a:r>
          </a:p>
          <a:p>
            <a:r>
              <a:rPr lang="en-US" dirty="0"/>
              <a:t>Ethnography</a:t>
            </a:r>
          </a:p>
          <a:p>
            <a:r>
              <a:rPr lang="en-US" dirty="0"/>
              <a:t>Wicked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559" y="2336873"/>
            <a:ext cx="5849469" cy="6920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Information Sorting &amp; Building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>
          <a:xfrm>
            <a:off x="5936876" y="3030008"/>
            <a:ext cx="6044453" cy="3565774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err="1"/>
              <a:t>ToP</a:t>
            </a:r>
            <a:r>
              <a:rPr lang="en-US" sz="3500" dirty="0"/>
              <a:t> Consensus Workshop</a:t>
            </a:r>
          </a:p>
          <a:p>
            <a:r>
              <a:rPr lang="en-US" sz="3500" dirty="0"/>
              <a:t>Storyboards</a:t>
            </a:r>
          </a:p>
          <a:p>
            <a:r>
              <a:rPr lang="en-US" sz="3500" dirty="0"/>
              <a:t>Open Space</a:t>
            </a:r>
          </a:p>
          <a:p>
            <a:r>
              <a:rPr lang="en-US" sz="3500" dirty="0"/>
              <a:t>World Café</a:t>
            </a:r>
          </a:p>
          <a:p>
            <a:r>
              <a:rPr lang="en-US" sz="3500" dirty="0"/>
              <a:t>Conversation Café</a:t>
            </a:r>
          </a:p>
          <a:p>
            <a:r>
              <a:rPr lang="en-US" sz="3500" dirty="0"/>
              <a:t>Shift and Share</a:t>
            </a:r>
          </a:p>
          <a:p>
            <a:r>
              <a:rPr lang="en-US" sz="3500" dirty="0" err="1"/>
              <a:t>ToP</a:t>
            </a:r>
            <a:r>
              <a:rPr lang="en-US" sz="3500" dirty="0"/>
              <a:t> Victory Circle thru Commitments</a:t>
            </a:r>
          </a:p>
          <a:p>
            <a:r>
              <a:rPr lang="en-US" sz="3500" dirty="0"/>
              <a:t>Scenario Building or Critical Uncertainties</a:t>
            </a:r>
          </a:p>
          <a:p>
            <a:r>
              <a:rPr lang="en-US" sz="3500" dirty="0"/>
              <a:t>Integrated ~ Autonomy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Design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Information Gathering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5612902" cy="3633010"/>
          </a:xfrm>
        </p:spPr>
        <p:txBody>
          <a:bodyPr>
            <a:normAutofit/>
          </a:bodyPr>
          <a:lstStyle/>
          <a:p>
            <a:r>
              <a:rPr lang="en-US" sz="2800" dirty="0"/>
              <a:t>Wise Crowds</a:t>
            </a:r>
          </a:p>
          <a:p>
            <a:r>
              <a:rPr lang="en-US" sz="2800" dirty="0"/>
              <a:t>9 Whys</a:t>
            </a:r>
          </a:p>
          <a:p>
            <a:r>
              <a:rPr lang="en-US" sz="2800" dirty="0"/>
              <a:t>1-2-3-All</a:t>
            </a:r>
          </a:p>
          <a:p>
            <a:r>
              <a:rPr lang="en-US" sz="2800" dirty="0"/>
              <a:t>Stakeholder Mapping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559" y="2336873"/>
            <a:ext cx="5849469" cy="6920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Information Sorting &amp; Building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>
          <a:xfrm>
            <a:off x="5936876" y="3030008"/>
            <a:ext cx="6044453" cy="3565774"/>
          </a:xfrm>
        </p:spPr>
        <p:txBody>
          <a:bodyPr>
            <a:normAutofit/>
          </a:bodyPr>
          <a:lstStyle/>
          <a:p>
            <a:r>
              <a:rPr lang="en-US" sz="2800" dirty="0"/>
              <a:t>Matrices – Agreement-Certainty Matrix</a:t>
            </a:r>
          </a:p>
          <a:p>
            <a:r>
              <a:rPr lang="en-US" sz="2800" dirty="0"/>
              <a:t>25-To-15 Crowd Sourcing</a:t>
            </a:r>
          </a:p>
          <a:p>
            <a:r>
              <a:rPr lang="en-US" sz="2800" dirty="0"/>
              <a:t>Idea elimination/advocacy</a:t>
            </a:r>
          </a:p>
          <a:p>
            <a:r>
              <a:rPr lang="en-US" sz="2800" dirty="0" err="1"/>
              <a:t>ToP</a:t>
            </a:r>
            <a:r>
              <a:rPr lang="en-US" sz="2800" dirty="0"/>
              <a:t> Trends WAVE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4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Element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618877" cy="359931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www.liberatingstructures.com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https://methodkit.com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783" b="5783"/>
          <a:stretch>
            <a:fillRect/>
          </a:stretch>
        </p:blipFill>
        <p:spPr>
          <a:xfrm>
            <a:off x="6537476" y="2525560"/>
            <a:ext cx="5425849" cy="3599312"/>
          </a:xfrm>
        </p:spPr>
      </p:pic>
    </p:spTree>
    <p:extLst>
      <p:ext uri="{BB962C8B-B14F-4D97-AF65-F5344CB8AC3E}">
        <p14:creationId xmlns:p14="http://schemas.microsoft.com/office/powerpoint/2010/main" val="404333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378504" y="2336876"/>
            <a:ext cx="4799082" cy="3599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27953" cy="3599315"/>
          </a:xfrm>
        </p:spPr>
        <p:txBody>
          <a:bodyPr>
            <a:noAutofit/>
          </a:bodyPr>
          <a:lstStyle/>
          <a:p>
            <a:r>
              <a:rPr lang="en-US" sz="2800" dirty="0"/>
              <a:t>Our intents:</a:t>
            </a:r>
          </a:p>
          <a:p>
            <a:r>
              <a:rPr lang="en-US" sz="2800" dirty="0"/>
              <a:t>Share a framework for design</a:t>
            </a:r>
          </a:p>
          <a:p>
            <a:r>
              <a:rPr lang="en-US" sz="2800" dirty="0"/>
              <a:t>Review some tools that are out and about our network</a:t>
            </a:r>
          </a:p>
          <a:p>
            <a:r>
              <a:rPr lang="en-US" sz="2800" dirty="0"/>
              <a:t>Hear about your experiences (and share ours) and well as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1664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94959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What are your expectations for this workshop and </a:t>
            </a:r>
            <a:br>
              <a:rPr lang="en-US" sz="2800" dirty="0"/>
            </a:br>
            <a:r>
              <a:rPr lang="en-US" sz="2800" dirty="0"/>
              <a:t>questions about design?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110" b="251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661212"/>
            <a:ext cx="9613862" cy="131342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750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Design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Session Preparation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Information gathering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Agenda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People/client, materials and space considerations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Set-up</a:t>
            </a:r>
          </a:p>
          <a:p>
            <a:pPr lvl="0"/>
            <a:r>
              <a:rPr lang="en-US" sz="2800" dirty="0"/>
              <a:t>Session Design</a:t>
            </a:r>
          </a:p>
          <a:p>
            <a:pPr lvl="0"/>
            <a:r>
              <a:rPr lang="en-US" sz="2800" dirty="0"/>
              <a:t>Reporting and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6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</a:t>
            </a:r>
            <a:r>
              <a:rPr lang="en-US" dirty="0" err="1"/>
              <a:t>ToP</a:t>
            </a:r>
            <a:r>
              <a:rPr lang="en-US" dirty="0"/>
              <a:t> Competencies -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1.2 Create Appropriate Designs – Design customized constructs toward a quality product drawing upon a variety of methods, applications and resources</a:t>
            </a:r>
          </a:p>
          <a:p>
            <a:r>
              <a:rPr lang="en-US" sz="3200" dirty="0"/>
              <a:t>Can draw upon a variety of methods, applications and resources and determine which to apply </a:t>
            </a:r>
          </a:p>
          <a:p>
            <a:r>
              <a:rPr lang="en-US" sz="3200" dirty="0"/>
              <a:t>Uses “ORID” as an underlying pattern to create designs</a:t>
            </a:r>
          </a:p>
        </p:txBody>
      </p:sp>
    </p:spTree>
    <p:extLst>
      <p:ext uri="{BB962C8B-B14F-4D97-AF65-F5344CB8AC3E}">
        <p14:creationId xmlns:p14="http://schemas.microsoft.com/office/powerpoint/2010/main" val="309693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</a:t>
            </a:r>
            <a:r>
              <a:rPr lang="en-US" dirty="0"/>
              <a:t> Competencies – All about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99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Manage Positive Client Relationships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Create a Participatory Environment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Evoke the Creativity of the Group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Use </a:t>
            </a:r>
            <a:r>
              <a:rPr lang="en-US" sz="3200" dirty="0" err="1"/>
              <a:t>ToP</a:t>
            </a:r>
            <a:r>
              <a:rPr lang="en-US" sz="3200" dirty="0"/>
              <a:t> Methods Effectively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Model Positive Professional Attitude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Orchestrate Quality Events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 Produce Effective Results</a:t>
            </a:r>
          </a:p>
        </p:txBody>
      </p:sp>
    </p:spTree>
    <p:extLst>
      <p:ext uri="{BB962C8B-B14F-4D97-AF65-F5344CB8AC3E}">
        <p14:creationId xmlns:p14="http://schemas.microsoft.com/office/powerpoint/2010/main" val="6982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Prep – It’s about asking good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256553" cy="35993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Aims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Culture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History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Current realities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Logistics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Outcomes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Products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24" b="13424"/>
          <a:stretch>
            <a:fillRect/>
          </a:stretch>
        </p:blipFill>
        <p:spPr>
          <a:xfrm>
            <a:off x="4557183" y="2267024"/>
            <a:ext cx="5425849" cy="359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1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110" y="2212040"/>
            <a:ext cx="11220325" cy="45249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/>
              <a:t>ORGANIZATION_____________________________</a:t>
            </a:r>
            <a:endParaRPr lang="en-US" sz="5000" dirty="0"/>
          </a:p>
          <a:p>
            <a:pPr marL="0" indent="0">
              <a:buNone/>
            </a:pPr>
            <a:r>
              <a:rPr lang="en-US" sz="5000" b="1" dirty="0"/>
              <a:t> ATTENDEES:_______________________________</a:t>
            </a:r>
            <a:endParaRPr lang="en-US" sz="5000" dirty="0"/>
          </a:p>
          <a:p>
            <a:pPr marL="0" indent="0">
              <a:buNone/>
            </a:pPr>
            <a:r>
              <a:rPr lang="en-US" sz="6000" b="1" dirty="0"/>
              <a:t> </a:t>
            </a:r>
            <a:endParaRPr lang="en-US" sz="6000" dirty="0"/>
          </a:p>
          <a:p>
            <a:pPr marL="0" indent="0">
              <a:buNone/>
            </a:pPr>
            <a:r>
              <a:rPr lang="en-US" sz="6000" b="1" dirty="0"/>
              <a:t> 1</a:t>
            </a:r>
            <a:r>
              <a:rPr lang="en-US" sz="6000" dirty="0"/>
              <a:t>.	What is now working well?</a:t>
            </a:r>
          </a:p>
          <a:p>
            <a:pPr marL="0" indent="0">
              <a:buNone/>
            </a:pPr>
            <a:r>
              <a:rPr lang="en-US" sz="6000" dirty="0"/>
              <a:t> 2	What are your current strengths?  (What do you have you can build on?)</a:t>
            </a:r>
          </a:p>
          <a:p>
            <a:pPr marL="0" indent="0">
              <a:buNone/>
            </a:pPr>
            <a:r>
              <a:rPr lang="en-US" sz="6000" dirty="0"/>
              <a:t> 3.	Where are you currently challenged?</a:t>
            </a:r>
          </a:p>
          <a:p>
            <a:pPr marL="0" indent="0">
              <a:buNone/>
            </a:pPr>
            <a:r>
              <a:rPr lang="en-US" sz="6000" dirty="0"/>
              <a:t> 4.	What has worked well in the past?</a:t>
            </a:r>
          </a:p>
          <a:p>
            <a:pPr marL="0" indent="0">
              <a:buNone/>
            </a:pPr>
            <a:r>
              <a:rPr lang="en-US" sz="6000" dirty="0"/>
              <a:t> 5.	What have your historical challenges been?</a:t>
            </a:r>
          </a:p>
          <a:p>
            <a:pPr marL="0" indent="0">
              <a:buNone/>
            </a:pPr>
            <a:r>
              <a:rPr lang="en-US" sz="6000" dirty="0"/>
              <a:t> 6.	What would you like to accomplish with this planning project?  (How do      you hope your organization will be different when your plan is implemented?)</a:t>
            </a:r>
          </a:p>
          <a:p>
            <a:pPr marL="0" indent="0">
              <a:buNone/>
            </a:pPr>
            <a:r>
              <a:rPr lang="en-US" sz="6000" dirty="0"/>
              <a:t> 7.	What would you like to have in place in 5 years?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9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Prep: A Fountain of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2127662"/>
            <a:ext cx="7068456" cy="4657767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Information gathering – design session (lots of good questions, listening)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People/client negotiations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Facilitation style consideration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Aims: Journey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Participants – who is in the room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Agenda design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 Props, IT, materials &amp; writable  surfaces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 Atmosphere, space considerations &amp;  set-up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5093" y="2127662"/>
            <a:ext cx="4700588" cy="3131766"/>
          </a:xfrm>
        </p:spPr>
      </p:pic>
    </p:spTree>
    <p:extLst>
      <p:ext uri="{BB962C8B-B14F-4D97-AF65-F5344CB8AC3E}">
        <p14:creationId xmlns:p14="http://schemas.microsoft.com/office/powerpoint/2010/main" val="63713376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247</TotalTime>
  <Words>389</Words>
  <Application>Microsoft Macintosh PowerPoint</Application>
  <PresentationFormat>Custom</PresentationFormat>
  <Paragraphs>110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Berlin</vt:lpstr>
      <vt:lpstr>Document</vt:lpstr>
      <vt:lpstr>Facilitation Design</vt:lpstr>
      <vt:lpstr>Welcome</vt:lpstr>
      <vt:lpstr>What are your expectations for this workshop and  questions about design?</vt:lpstr>
      <vt:lpstr>The Design Framework</vt:lpstr>
      <vt:lpstr>ICA ToP Competencies - Design</vt:lpstr>
      <vt:lpstr>ToP Competencies – All about Design</vt:lpstr>
      <vt:lpstr>Design Prep – It’s about asking good questions</vt:lpstr>
      <vt:lpstr>Qualifying Questions</vt:lpstr>
      <vt:lpstr>Design Prep: A Fountain of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Design Options</vt:lpstr>
      <vt:lpstr>Session Design Options</vt:lpstr>
      <vt:lpstr>Design Element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Facilitation Design</dc:title>
  <dc:creator>Nancy</dc:creator>
  <cp:lastModifiedBy>Nileen Verbeten</cp:lastModifiedBy>
  <cp:revision>19</cp:revision>
  <dcterms:created xsi:type="dcterms:W3CDTF">2017-01-11T17:02:40Z</dcterms:created>
  <dcterms:modified xsi:type="dcterms:W3CDTF">2017-02-20T01:32:35Z</dcterms:modified>
</cp:coreProperties>
</file>